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0" r:id="rId4"/>
    <p:sldId id="280" r:id="rId5"/>
    <p:sldId id="291" r:id="rId6"/>
    <p:sldId id="257" r:id="rId7"/>
    <p:sldId id="258" r:id="rId8"/>
    <p:sldId id="275" r:id="rId9"/>
    <p:sldId id="297" r:id="rId10"/>
    <p:sldId id="292" r:id="rId11"/>
    <p:sldId id="282" r:id="rId12"/>
    <p:sldId id="261" r:id="rId13"/>
    <p:sldId id="277" r:id="rId14"/>
    <p:sldId id="281" r:id="rId15"/>
    <p:sldId id="262" r:id="rId16"/>
    <p:sldId id="263" r:id="rId17"/>
    <p:sldId id="264" r:id="rId18"/>
    <p:sldId id="265" r:id="rId19"/>
    <p:sldId id="266" r:id="rId20"/>
    <p:sldId id="295" r:id="rId21"/>
    <p:sldId id="278" r:id="rId22"/>
    <p:sldId id="293" r:id="rId23"/>
    <p:sldId id="279" r:id="rId24"/>
  </p:sldIdLst>
  <p:sldSz cx="11887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42" autoAdjust="0"/>
    <p:restoredTop sz="94660"/>
  </p:normalViewPr>
  <p:slideViewPr>
    <p:cSldViewPr>
      <p:cViewPr varScale="1">
        <p:scale>
          <a:sx n="62" d="100"/>
          <a:sy n="62" d="100"/>
        </p:scale>
        <p:origin x="252" y="78"/>
      </p:cViewPr>
      <p:guideLst>
        <p:guide orient="horz" pos="2160"/>
        <p:guide pos="3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6"/>
            <a:ext cx="1010412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12B06-D2D4-406E-9039-F9D88C2C7B89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6C9A-4172-44B5-822A-2ABAB18E0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93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12B06-D2D4-406E-9039-F9D88C2C7B89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6C9A-4172-44B5-822A-2ABAB18E0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02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12B06-D2D4-406E-9039-F9D88C2C7B89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6C9A-4172-44B5-822A-2ABAB18E0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16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6"/>
            <a:ext cx="1010412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12B06-D2D4-406E-9039-F9D88C2C7B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6C9A-4172-44B5-822A-2ABAB18E0C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477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Connector 7"/>
          <p:cNvSpPr/>
          <p:nvPr userDrawn="1"/>
        </p:nvSpPr>
        <p:spPr>
          <a:xfrm>
            <a:off x="10892118" y="5656728"/>
            <a:ext cx="990600" cy="1053353"/>
          </a:xfrm>
          <a:prstGeom prst="flowChartConnector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600201"/>
            <a:ext cx="10454640" cy="4038599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buNone/>
              <a:defRPr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0" indent="0">
              <a:buNone/>
              <a:defRPr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0" indent="0">
              <a:buNone/>
              <a:defRPr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0" indent="0">
              <a:buNone/>
              <a:defRPr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9829800" y="5898775"/>
            <a:ext cx="1295400" cy="838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74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12B06-D2D4-406E-9039-F9D88C2C7B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6C9A-4172-44B5-822A-2ABAB18E0C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342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12B06-D2D4-406E-9039-F9D88C2C7B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6C9A-4172-44B5-822A-2ABAB18E0C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761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12B06-D2D4-406E-9039-F9D88C2C7B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6C9A-4172-44B5-822A-2ABAB18E0C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357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12B06-D2D4-406E-9039-F9D88C2C7B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6C9A-4172-44B5-822A-2ABAB18E0C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951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12B06-D2D4-406E-9039-F9D88C2C7B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6C9A-4172-44B5-822A-2ABAB18E0C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456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12B06-D2D4-406E-9039-F9D88C2C7B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6C9A-4172-44B5-822A-2ABAB18E0C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493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Connector 7"/>
          <p:cNvSpPr/>
          <p:nvPr userDrawn="1"/>
        </p:nvSpPr>
        <p:spPr>
          <a:xfrm>
            <a:off x="10892118" y="5656728"/>
            <a:ext cx="990600" cy="1053353"/>
          </a:xfrm>
          <a:prstGeom prst="flowChartConnector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600201"/>
            <a:ext cx="10454640" cy="4038599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buNone/>
              <a:defRPr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0" indent="0">
              <a:buNone/>
              <a:defRPr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0" indent="0">
              <a:buNone/>
              <a:defRPr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0" indent="0">
              <a:buNone/>
              <a:defRPr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9829800" y="5898775"/>
            <a:ext cx="1295400" cy="838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724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12B06-D2D4-406E-9039-F9D88C2C7B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6C9A-4172-44B5-822A-2ABAB18E0C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058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12B06-D2D4-406E-9039-F9D88C2C7B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6C9A-4172-44B5-822A-2ABAB18E0C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803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12B06-D2D4-406E-9039-F9D88C2C7B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6C9A-4172-44B5-822A-2ABAB18E0C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115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12B06-D2D4-406E-9039-F9D88C2C7B89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6C9A-4172-44B5-822A-2ABAB18E0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3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12B06-D2D4-406E-9039-F9D88C2C7B89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6C9A-4172-44B5-822A-2ABAB18E0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89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12B06-D2D4-406E-9039-F9D88C2C7B89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6C9A-4172-44B5-822A-2ABAB18E0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73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12B06-D2D4-406E-9039-F9D88C2C7B89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6C9A-4172-44B5-822A-2ABAB18E0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57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12B06-D2D4-406E-9039-F9D88C2C7B89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6C9A-4172-44B5-822A-2ABAB18E0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11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12B06-D2D4-406E-9039-F9D88C2C7B89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6C9A-4172-44B5-822A-2ABAB18E0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5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12B06-D2D4-406E-9039-F9D88C2C7B89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6C9A-4172-44B5-822A-2ABAB18E0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10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00201"/>
            <a:ext cx="106984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56351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12B06-D2D4-406E-9039-F9D88C2C7B89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356351"/>
            <a:ext cx="3764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1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B6C9A-4172-44B5-822A-2ABAB18E0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15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00201"/>
            <a:ext cx="106984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56351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12B06-D2D4-406E-9039-F9D88C2C7B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356351"/>
            <a:ext cx="3764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1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B6C9A-4172-44B5-822A-2ABAB18E0C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12538" y="304800"/>
            <a:ext cx="522011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all" spc="0" dirty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00201" y="1981200"/>
            <a:ext cx="8153399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ẤN ĐỘ</a:t>
            </a:r>
            <a:endParaRPr lang="en-US" sz="166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847198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217056"/>
              </p:ext>
            </p:extLst>
          </p:nvPr>
        </p:nvGraphicFramePr>
        <p:xfrm>
          <a:off x="457200" y="457200"/>
          <a:ext cx="10896600" cy="4876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4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4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4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4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6464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LƯƠNG THỰC XUẤT KHẨU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NGƯỜI CHẾT ĐÓI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804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80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1849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858.000 livrơ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1825-1850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400.000 người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8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1858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3.800.000 livrơ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1850-1875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5.000.000 người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8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9.300.000 livrơ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1875-1900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15.000.000 người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0287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5916279" cy="43654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679" y="1231490"/>
            <a:ext cx="5818521" cy="441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0" y="5883551"/>
            <a:ext cx="77855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NẠN NHÂN  CỦA NẠN ĐÓI 1876-1877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26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-44225"/>
            <a:ext cx="5486400" cy="6875187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57200" y="914400"/>
            <a:ext cx="5943600" cy="1828800"/>
          </a:xfrm>
          <a:prstGeom prst="wedgeRoundRectCallout">
            <a:avLst>
              <a:gd name="adj1" fmla="val 49965"/>
              <a:gd name="adj2" fmla="val 78629"/>
              <a:gd name="adj3" fmla="val 16667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 ĐỒ 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TRÀO CÁCH MẠNG Ở ẤN ĐỘ 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 THẾ KỶ XIX-ĐẦU THẾ KỶ XX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44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3852"/>
            <a:ext cx="8620432" cy="6073486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9067800" y="457200"/>
            <a:ext cx="2743200" cy="4800600"/>
          </a:xfrm>
          <a:prstGeom prst="wedgeRoundRectCallout">
            <a:avLst>
              <a:gd name="adj1" fmla="val -49865"/>
              <a:gd name="adj2" fmla="val 57277"/>
              <a:gd name="adj3" fmla="val 16667"/>
            </a:avLst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Nhiều nghĩa quân bị quân Anh trói vào họng súng đại bác, rồi bắn cho tan xương nát thịt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5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1887200" cy="76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CUỘC KHỞI NGHĨA XI-PAY (1857 – 1859)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8458200" cy="54978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96400" y="2362200"/>
            <a:ext cx="2064989" cy="212365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all" dirty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</a:p>
          <a:p>
            <a:pPr algn="ctr"/>
            <a:r>
              <a:rPr lang="en-US" sz="6600" b="1" cap="all" spc="0" dirty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</a:p>
        </p:txBody>
      </p:sp>
    </p:spTree>
    <p:extLst>
      <p:ext uri="{BB962C8B-B14F-4D97-AF65-F5344CB8AC3E}">
        <p14:creationId xmlns:p14="http://schemas.microsoft.com/office/powerpoint/2010/main" val="636727939"/>
      </p:ext>
    </p:extLst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1887200" cy="8382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ĐẢNG QUỐC ĐẠI VÀ PHONG TRÀO DÂN TỘC (1885 – 1908)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990600"/>
            <a:ext cx="514756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372600" y="5029200"/>
            <a:ext cx="25146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15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905" y="5029200"/>
            <a:ext cx="1786095" cy="154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4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712" y="6043612"/>
            <a:ext cx="2315528" cy="5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3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883" y="5541962"/>
            <a:ext cx="2202022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2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332" y="5608637"/>
            <a:ext cx="2464118" cy="69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1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870" y="4529138"/>
            <a:ext cx="1514793" cy="4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802" y="4529138"/>
            <a:ext cx="2257743" cy="125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9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542" y="3598862"/>
            <a:ext cx="3929380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88" y="3397250"/>
            <a:ext cx="251983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7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542" y="3435350"/>
            <a:ext cx="4794091" cy="62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476" y="1582698"/>
            <a:ext cx="2393394" cy="66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5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648" y="1862138"/>
            <a:ext cx="3760153" cy="204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944813"/>
            <a:ext cx="3200877" cy="160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9272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"/>
            <a:ext cx="4800600" cy="58887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ounded Rectangular Callout 4"/>
          <p:cNvSpPr/>
          <p:nvPr/>
        </p:nvSpPr>
        <p:spPr>
          <a:xfrm>
            <a:off x="5943600" y="1066800"/>
            <a:ext cx="5562600" cy="3124200"/>
          </a:xfrm>
          <a:prstGeom prst="wedgeRoundRectCallout">
            <a:avLst>
              <a:gd name="adj1" fmla="val -44430"/>
              <a:gd name="adj2" fmla="val 74620"/>
              <a:gd name="adj3" fmla="val 1666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39725">
              <a:buFont typeface="Arial" panose="020B0604020202020204" pitchFamily="34" charset="0"/>
              <a:buChar char="•"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hùng dân tộc Ấn Độ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39725">
              <a:buFont typeface="Arial" panose="020B0604020202020204" pitchFamily="34" charset="0"/>
              <a:buChar char="•"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Nhà cách mạng Ấn Độ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39725">
              <a:buFont typeface="Arial" panose="020B0604020202020204" pitchFamily="34" charset="0"/>
              <a:buChar char="•"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Lãnh tụ phái cấp tiến 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39725">
              <a:buFont typeface="Arial" panose="020B0604020202020204" pitchFamily="34" charset="0"/>
              <a:buChar char="•"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học giả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39725">
              <a:buFont typeface="Arial" panose="020B0604020202020204" pitchFamily="34" charset="0"/>
              <a:buChar char="•"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triết gia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126390" y="6070322"/>
            <a:ext cx="40718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 GANGADHAR TILAK 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(1856-1920)</a:t>
            </a:r>
          </a:p>
        </p:txBody>
      </p:sp>
    </p:spTree>
    <p:extLst>
      <p:ext uri="{BB962C8B-B14F-4D97-AF65-F5344CB8AC3E}">
        <p14:creationId xmlns:p14="http://schemas.microsoft.com/office/powerpoint/2010/main" val="397170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10866120" cy="3505200"/>
          </a:xfrm>
        </p:spPr>
        <p:txBody>
          <a:bodyPr>
            <a:normAutofit/>
          </a:bodyPr>
          <a:lstStyle/>
          <a:p>
            <a:r>
              <a:rPr lang="en-US" dirty="0"/>
              <a:t>+ </a:t>
            </a:r>
            <a:r>
              <a:rPr lang="en-US" dirty="0" err="1"/>
              <a:t>Đấu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chống</a:t>
            </a:r>
            <a:r>
              <a:rPr lang="en-US" dirty="0"/>
              <a:t> </a:t>
            </a:r>
            <a:r>
              <a:rPr lang="en-US" dirty="0" err="1"/>
              <a:t>đạo</a:t>
            </a:r>
            <a:r>
              <a:rPr lang="en-US" dirty="0"/>
              <a:t> </a:t>
            </a:r>
            <a:r>
              <a:rPr lang="en-US" dirty="0" err="1"/>
              <a:t>luật</a:t>
            </a:r>
            <a:r>
              <a:rPr lang="en-US" dirty="0"/>
              <a:t> chia </a:t>
            </a:r>
            <a:r>
              <a:rPr lang="en-US" dirty="0" err="1"/>
              <a:t>cắt</a:t>
            </a:r>
            <a:r>
              <a:rPr lang="en-US" dirty="0"/>
              <a:t> Ben-</a:t>
            </a:r>
            <a:r>
              <a:rPr lang="en-US" dirty="0" err="1"/>
              <a:t>gan</a:t>
            </a:r>
            <a:r>
              <a:rPr lang="en-US" dirty="0"/>
              <a:t> 1905.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1887200" cy="8382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ĐẢNG QUỐC ĐẠI VÀ PHONG TRÀO DÂN TỘC (1885 – 1908)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1066800"/>
            <a:ext cx="362541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4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52400"/>
            <a:ext cx="6400800" cy="65002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067800" y="1676400"/>
            <a:ext cx="2299412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BENGAL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CẮT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1905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26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7503282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0" y="2895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TÂY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38800" y="2362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ĐÔNG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0" y="324433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HINĐU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0" y="2841069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HỒI</a:t>
            </a:r>
          </a:p>
        </p:txBody>
      </p:sp>
    </p:spTree>
    <p:extLst>
      <p:ext uri="{BB962C8B-B14F-4D97-AF65-F5344CB8AC3E}">
        <p14:creationId xmlns:p14="http://schemas.microsoft.com/office/powerpoint/2010/main" val="931479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990600" y="381000"/>
            <a:ext cx="8915400" cy="2667000"/>
          </a:xfrm>
          <a:prstGeom prst="cloudCallout">
            <a:avLst>
              <a:gd name="adj1" fmla="val 50374"/>
              <a:gd name="adj2" fmla="val 104719"/>
            </a:avLst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18A7F9-A114-4EBC-A7F0-913D80AF78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232" y="4368581"/>
            <a:ext cx="2929458" cy="241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308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73210"/>
            <a:ext cx="10668000" cy="1860590"/>
          </a:xfrm>
        </p:spPr>
        <p:txBody>
          <a:bodyPr>
            <a:normAutofit/>
          </a:bodyPr>
          <a:lstStyle/>
          <a:p>
            <a:r>
              <a:rPr lang="en-US" dirty="0"/>
              <a:t>+ </a:t>
            </a:r>
            <a:r>
              <a:rPr lang="en-US" dirty="0" err="1"/>
              <a:t>Đấu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chống</a:t>
            </a:r>
            <a:r>
              <a:rPr lang="en-US" dirty="0"/>
              <a:t> </a:t>
            </a:r>
            <a:r>
              <a:rPr lang="en-US" dirty="0" err="1"/>
              <a:t>đạo</a:t>
            </a:r>
            <a:r>
              <a:rPr lang="en-US" dirty="0"/>
              <a:t> </a:t>
            </a:r>
            <a:r>
              <a:rPr lang="en-US" dirty="0" err="1"/>
              <a:t>luật</a:t>
            </a:r>
            <a:r>
              <a:rPr lang="en-US" dirty="0"/>
              <a:t> chia </a:t>
            </a:r>
            <a:r>
              <a:rPr lang="en-US" dirty="0" err="1"/>
              <a:t>cắt</a:t>
            </a:r>
            <a:r>
              <a:rPr lang="en-US" dirty="0"/>
              <a:t> Ben-</a:t>
            </a:r>
            <a:r>
              <a:rPr lang="en-US" dirty="0" err="1"/>
              <a:t>gan</a:t>
            </a:r>
            <a:r>
              <a:rPr lang="en-US" dirty="0"/>
              <a:t> 1905.</a:t>
            </a:r>
          </a:p>
          <a:p>
            <a:r>
              <a:rPr lang="en-US" dirty="0"/>
              <a:t>+ </a:t>
            </a:r>
            <a:r>
              <a:rPr lang="en-US" dirty="0" err="1"/>
              <a:t>Đỉnh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phong</a:t>
            </a:r>
            <a:r>
              <a:rPr lang="en-US" dirty="0"/>
              <a:t> </a:t>
            </a:r>
            <a:r>
              <a:rPr lang="en-US" dirty="0" err="1"/>
              <a:t>trào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cuộc</a:t>
            </a:r>
            <a:r>
              <a:rPr lang="en-US" dirty="0"/>
              <a:t>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bãi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ở </a:t>
            </a:r>
            <a:r>
              <a:rPr lang="en-US" dirty="0" err="1"/>
              <a:t>Bom</a:t>
            </a:r>
            <a:r>
              <a:rPr lang="en-US" dirty="0"/>
              <a:t>-bay 1908.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1887200" cy="8382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ĐẢNG QUỐC ĐẠI VÀ PHONG TRÀO DÂN TỘC (1885 – 1908)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1066800"/>
            <a:ext cx="362541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57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4941952" y="2229292"/>
            <a:ext cx="6556928" cy="170170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4503174" y="4422234"/>
            <a:ext cx="6904230" cy="170170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583962" y="350312"/>
            <a:ext cx="7128773" cy="1329392"/>
          </a:xfrm>
          <a:prstGeom prst="roundRect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04800" y="1524000"/>
            <a:ext cx="2908458" cy="3510742"/>
            <a:chOff x="4531953" y="1461721"/>
            <a:chExt cx="2908458" cy="3510742"/>
          </a:xfrm>
        </p:grpSpPr>
        <p:sp>
          <p:nvSpPr>
            <p:cNvPr id="23" name="Arc 22"/>
            <p:cNvSpPr/>
            <p:nvPr/>
          </p:nvSpPr>
          <p:spPr>
            <a:xfrm>
              <a:off x="4531953" y="1539573"/>
              <a:ext cx="2908458" cy="3322986"/>
            </a:xfrm>
            <a:prstGeom prst="arc">
              <a:avLst>
                <a:gd name="adj1" fmla="val 16200000"/>
                <a:gd name="adj2" fmla="val 5378174"/>
              </a:avLst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4615473" y="1461721"/>
              <a:ext cx="2612321" cy="3510742"/>
              <a:chOff x="4615473" y="1461721"/>
              <a:chExt cx="2612321" cy="3510742"/>
            </a:xfrm>
          </p:grpSpPr>
          <p:grpSp>
            <p:nvGrpSpPr>
              <p:cNvPr id="21" name="Group 20"/>
              <p:cNvGrpSpPr/>
              <p:nvPr/>
            </p:nvGrpSpPr>
            <p:grpSpPr>
              <a:xfrm rot="5400000">
                <a:off x="5160840" y="2566560"/>
                <a:ext cx="2739896" cy="1394012"/>
                <a:chOff x="5032504" y="2438400"/>
                <a:chExt cx="2739896" cy="1394012"/>
              </a:xfrm>
            </p:grpSpPr>
            <p:sp>
              <p:nvSpPr>
                <p:cNvPr id="18" name="Freeform 17"/>
                <p:cNvSpPr/>
                <p:nvPr/>
              </p:nvSpPr>
              <p:spPr>
                <a:xfrm>
                  <a:off x="6426516" y="2438400"/>
                  <a:ext cx="1345884" cy="1394012"/>
                </a:xfrm>
                <a:custGeom>
                  <a:avLst/>
                  <a:gdLst>
                    <a:gd name="connsiteX0" fmla="*/ 0 w 787716"/>
                    <a:gd name="connsiteY0" fmla="*/ 0 h 990600"/>
                    <a:gd name="connsiteX1" fmla="*/ 787716 w 787716"/>
                    <a:gd name="connsiteY1" fmla="*/ 963706 h 990600"/>
                    <a:gd name="connsiteX2" fmla="*/ 785500 w 787716"/>
                    <a:gd name="connsiteY2" fmla="*/ 990600 h 990600"/>
                    <a:gd name="connsiteX3" fmla="*/ 0 w 787716"/>
                    <a:gd name="connsiteY3" fmla="*/ 990600 h 990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7716" h="990600">
                      <a:moveTo>
                        <a:pt x="0" y="0"/>
                      </a:moveTo>
                      <a:cubicBezTo>
                        <a:pt x="435044" y="0"/>
                        <a:pt x="787716" y="431466"/>
                        <a:pt x="787716" y="963706"/>
                      </a:cubicBezTo>
                      <a:lnTo>
                        <a:pt x="785500" y="990600"/>
                      </a:lnTo>
                      <a:lnTo>
                        <a:pt x="0" y="99060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Freeform 19"/>
                <p:cNvSpPr/>
                <p:nvPr/>
              </p:nvSpPr>
              <p:spPr>
                <a:xfrm rot="16200000">
                  <a:off x="5032504" y="2438400"/>
                  <a:ext cx="1394012" cy="1394012"/>
                </a:xfrm>
                <a:custGeom>
                  <a:avLst/>
                  <a:gdLst>
                    <a:gd name="connsiteX0" fmla="*/ 0 w 787716"/>
                    <a:gd name="connsiteY0" fmla="*/ 0 h 990600"/>
                    <a:gd name="connsiteX1" fmla="*/ 787716 w 787716"/>
                    <a:gd name="connsiteY1" fmla="*/ 963706 h 990600"/>
                    <a:gd name="connsiteX2" fmla="*/ 785500 w 787716"/>
                    <a:gd name="connsiteY2" fmla="*/ 990600 h 990600"/>
                    <a:gd name="connsiteX3" fmla="*/ 0 w 787716"/>
                    <a:gd name="connsiteY3" fmla="*/ 990600 h 990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7716" h="990600">
                      <a:moveTo>
                        <a:pt x="0" y="0"/>
                      </a:moveTo>
                      <a:cubicBezTo>
                        <a:pt x="435044" y="0"/>
                        <a:pt x="787716" y="431466"/>
                        <a:pt x="787716" y="963706"/>
                      </a:cubicBezTo>
                      <a:lnTo>
                        <a:pt x="785500" y="990600"/>
                      </a:lnTo>
                      <a:lnTo>
                        <a:pt x="0" y="99060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" name="Flowchart: Connector 3"/>
              <p:cNvSpPr/>
              <p:nvPr/>
            </p:nvSpPr>
            <p:spPr>
              <a:xfrm>
                <a:off x="4615473" y="2133781"/>
                <a:ext cx="2428264" cy="2281308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err="1">
                    <a:solidFill>
                      <a:srgbClr val="FF0000"/>
                    </a:solidFill>
                  </a:rPr>
                  <a:t>Tính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</a:rPr>
                  <a:t>chất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- </a:t>
                </a:r>
              </a:p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</a:rPr>
                  <a:t>Ý </a:t>
                </a:r>
                <a:r>
                  <a:rPr lang="en-US" sz="3200" b="1" dirty="0" err="1">
                    <a:solidFill>
                      <a:srgbClr val="FF0000"/>
                    </a:solidFill>
                  </a:rPr>
                  <a:t>nghĩa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4" name="Flowchart: Connector 23"/>
              <p:cNvSpPr/>
              <p:nvPr/>
            </p:nvSpPr>
            <p:spPr>
              <a:xfrm>
                <a:off x="5986182" y="1461721"/>
                <a:ext cx="76200" cy="155704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lowchart: Connector 7"/>
              <p:cNvSpPr/>
              <p:nvPr/>
            </p:nvSpPr>
            <p:spPr>
              <a:xfrm>
                <a:off x="5986182" y="4816759"/>
                <a:ext cx="76200" cy="155704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Flowchart: Connector 4"/>
          <p:cNvSpPr/>
          <p:nvPr/>
        </p:nvSpPr>
        <p:spPr>
          <a:xfrm>
            <a:off x="2178359" y="1608931"/>
            <a:ext cx="363365" cy="377696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Connector 11"/>
          <p:cNvSpPr/>
          <p:nvPr/>
        </p:nvSpPr>
        <p:spPr>
          <a:xfrm>
            <a:off x="3069689" y="3074497"/>
            <a:ext cx="363365" cy="377696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2360042" y="4437179"/>
            <a:ext cx="363365" cy="377696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 rot="3559742">
            <a:off x="2970262" y="314953"/>
            <a:ext cx="550071" cy="1812039"/>
            <a:chOff x="5656303" y="1693614"/>
            <a:chExt cx="667494" cy="2825381"/>
          </a:xfrm>
          <a:solidFill>
            <a:schemeClr val="tx1"/>
          </a:solidFill>
        </p:grpSpPr>
        <p:sp>
          <p:nvSpPr>
            <p:cNvPr id="17" name="Flowchart: Connector 16"/>
            <p:cNvSpPr/>
            <p:nvPr/>
          </p:nvSpPr>
          <p:spPr>
            <a:xfrm>
              <a:off x="5656303" y="1693614"/>
              <a:ext cx="667494" cy="829918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899910" y="2520216"/>
              <a:ext cx="126684" cy="19987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5709955" y="1745345"/>
              <a:ext cx="494401" cy="731309"/>
            </a:xfrm>
            <a:prstGeom prst="flowChartConnector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47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3230B73-5053-45B5-A174-307BEB1E974A}"/>
              </a:ext>
            </a:extLst>
          </p:cNvPr>
          <p:cNvGrpSpPr/>
          <p:nvPr/>
        </p:nvGrpSpPr>
        <p:grpSpPr>
          <a:xfrm>
            <a:off x="2582632" y="4924543"/>
            <a:ext cx="2399687" cy="720478"/>
            <a:chOff x="2582632" y="4924543"/>
            <a:chExt cx="2399687" cy="720478"/>
          </a:xfrm>
        </p:grpSpPr>
        <p:sp>
          <p:nvSpPr>
            <p:cNvPr id="26" name="Rectangle 25"/>
            <p:cNvSpPr/>
            <p:nvPr/>
          </p:nvSpPr>
          <p:spPr>
            <a:xfrm rot="6412776">
              <a:off x="3492125" y="4015050"/>
              <a:ext cx="112009" cy="19309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6A5C4DC-3FB5-43AB-94D2-95EBC1AF71B8}"/>
                </a:ext>
              </a:extLst>
            </p:cNvPr>
            <p:cNvGrpSpPr/>
            <p:nvPr/>
          </p:nvGrpSpPr>
          <p:grpSpPr>
            <a:xfrm>
              <a:off x="4324483" y="4981559"/>
              <a:ext cx="657836" cy="663462"/>
              <a:chOff x="4324483" y="4981559"/>
              <a:chExt cx="657836" cy="663462"/>
            </a:xfrm>
          </p:grpSpPr>
          <p:sp>
            <p:nvSpPr>
              <p:cNvPr id="25" name="Flowchart: Connector 24"/>
              <p:cNvSpPr/>
              <p:nvPr/>
            </p:nvSpPr>
            <p:spPr>
              <a:xfrm rot="6412776">
                <a:off x="4321670" y="4984372"/>
                <a:ext cx="663462" cy="657836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Flowchart: Connector 26"/>
              <p:cNvSpPr/>
              <p:nvPr/>
            </p:nvSpPr>
            <p:spPr>
              <a:xfrm rot="6412776">
                <a:off x="4391962" y="5100623"/>
                <a:ext cx="493976" cy="46782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 rot="5219797">
            <a:off x="4027251" y="2314073"/>
            <a:ext cx="551385" cy="1817032"/>
            <a:chOff x="5613240" y="1685828"/>
            <a:chExt cx="669089" cy="2833167"/>
          </a:xfrm>
          <a:solidFill>
            <a:schemeClr val="tx1"/>
          </a:solidFill>
        </p:grpSpPr>
        <p:sp>
          <p:nvSpPr>
            <p:cNvPr id="29" name="Flowchart: Connector 28"/>
            <p:cNvSpPr/>
            <p:nvPr/>
          </p:nvSpPr>
          <p:spPr>
            <a:xfrm>
              <a:off x="5613240" y="1685828"/>
              <a:ext cx="669089" cy="837703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899910" y="2520216"/>
              <a:ext cx="126684" cy="19987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Flowchart: Connector 30"/>
            <p:cNvSpPr/>
            <p:nvPr/>
          </p:nvSpPr>
          <p:spPr>
            <a:xfrm>
              <a:off x="5775236" y="1878794"/>
              <a:ext cx="345093" cy="451772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4164873" y="303524"/>
            <a:ext cx="62179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chemeClr val="bg1"/>
                </a:solidFill>
              </a:rPr>
              <a:t>Cao </a:t>
            </a:r>
            <a:r>
              <a:rPr lang="en-US" sz="2800" b="1" dirty="0" err="1">
                <a:solidFill>
                  <a:schemeClr val="bg1"/>
                </a:solidFill>
              </a:rPr>
              <a:t>trào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cách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mạng</a:t>
            </a:r>
            <a:r>
              <a:rPr lang="en-US" sz="2800" b="1" dirty="0">
                <a:solidFill>
                  <a:schemeClr val="bg1"/>
                </a:solidFill>
              </a:rPr>
              <a:t> 1905 – 1908 </a:t>
            </a:r>
            <a:r>
              <a:rPr lang="en-US" sz="2800" b="1" dirty="0" err="1">
                <a:solidFill>
                  <a:schemeClr val="bg1"/>
                </a:solidFill>
              </a:rPr>
              <a:t>mang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đậm</a:t>
            </a:r>
            <a:r>
              <a:rPr lang="en-US" sz="2800" b="1" dirty="0">
                <a:solidFill>
                  <a:schemeClr val="bg1"/>
                </a:solidFill>
              </a:rPr>
              <a:t> ý </a:t>
            </a:r>
            <a:r>
              <a:rPr lang="en-US" sz="2800" b="1" dirty="0" err="1">
                <a:solidFill>
                  <a:schemeClr val="bg1"/>
                </a:solidFill>
              </a:rPr>
              <a:t>thức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dân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tộc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đánh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dấu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sự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thức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tỉnh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của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nhân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dân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Ấn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Độ</a:t>
            </a:r>
            <a:r>
              <a:rPr lang="en-US" sz="28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192357" y="2311103"/>
            <a:ext cx="63388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err="1">
                <a:solidFill>
                  <a:schemeClr val="bg1"/>
                </a:solidFill>
              </a:rPr>
              <a:t>Thể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hiện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tinh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thần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đấu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tranh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chống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thực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dân</a:t>
            </a:r>
            <a:r>
              <a:rPr lang="en-US" sz="3200" b="1" dirty="0">
                <a:solidFill>
                  <a:schemeClr val="bg1"/>
                </a:solidFill>
              </a:rPr>
              <a:t> do </a:t>
            </a:r>
            <a:r>
              <a:rPr lang="en-US" sz="3200" b="1" dirty="0" err="1">
                <a:solidFill>
                  <a:schemeClr val="bg1"/>
                </a:solidFill>
              </a:rPr>
              <a:t>giai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cấp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tư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sản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lãnh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đạo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để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giành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độc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lập</a:t>
            </a:r>
            <a:r>
              <a:rPr lang="en-US" sz="3200" b="1" dirty="0">
                <a:solidFill>
                  <a:schemeClr val="bg1"/>
                </a:solidFill>
              </a:rPr>
              <a:t>, </a:t>
            </a:r>
            <a:r>
              <a:rPr lang="en-US" sz="3200" b="1" dirty="0" err="1">
                <a:solidFill>
                  <a:schemeClr val="bg1"/>
                </a:solidFill>
              </a:rPr>
              <a:t>tự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chủ</a:t>
            </a:r>
            <a:r>
              <a:rPr lang="en-US" sz="3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206824" y="4734476"/>
            <a:ext cx="5943601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Lần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đầu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tiên</a:t>
            </a:r>
            <a:r>
              <a:rPr lang="en-US" sz="3200" b="1" dirty="0">
                <a:solidFill>
                  <a:schemeClr val="bg1"/>
                </a:solidFill>
              </a:rPr>
              <a:t>, </a:t>
            </a:r>
            <a:r>
              <a:rPr lang="en-US" sz="3200" b="1" dirty="0" err="1">
                <a:solidFill>
                  <a:schemeClr val="bg1"/>
                </a:solidFill>
              </a:rPr>
              <a:t>công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nhân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Ấn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Độ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tham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gia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vào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phong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trào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dân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tộc</a:t>
            </a:r>
            <a:r>
              <a:rPr lang="en-US" sz="32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586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9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9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7" grpId="0" animBg="1"/>
      <p:bldP spid="10" grpId="0" animBg="1"/>
      <p:bldP spid="5" grpId="0" animBg="1"/>
      <p:bldP spid="12" grpId="0" animBg="1"/>
      <p:bldP spid="13" grpId="0" animBg="1"/>
      <p:bldP spid="36" grpId="0"/>
      <p:bldP spid="38" grpId="0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81000" y="0"/>
            <a:ext cx="522011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all" dirty="0">
                <a:ln w="9000" cmpd="sng">
                  <a:noFill/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95400" y="1981200"/>
            <a:ext cx="8153399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ẤN ĐỘ</a:t>
            </a:r>
          </a:p>
        </p:txBody>
      </p:sp>
    </p:spTree>
    <p:extLst>
      <p:ext uri="{BB962C8B-B14F-4D97-AF65-F5344CB8AC3E}">
        <p14:creationId xmlns:p14="http://schemas.microsoft.com/office/powerpoint/2010/main" val="130048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613" y="0"/>
            <a:ext cx="8477297" cy="6826045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4748" y="867697"/>
            <a:ext cx="3276600" cy="4343400"/>
          </a:xfrm>
          <a:prstGeom prst="wedgeRoundRectCallout">
            <a:avLst>
              <a:gd name="adj1" fmla="val 43983"/>
              <a:gd name="adj2" fmla="val 65556"/>
              <a:gd name="adj3" fmla="val 16667"/>
            </a:avLst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Hải trình của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Vasco da Gama trong chuyến đi tới Ấn Độ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lần đầu tiên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44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1606349" cy="655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628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600201"/>
            <a:ext cx="10454640" cy="3505199"/>
          </a:xfrm>
        </p:spPr>
        <p:txBody>
          <a:bodyPr>
            <a:normAutofit/>
          </a:bodyPr>
          <a:lstStyle/>
          <a:p>
            <a:r>
              <a:rPr lang="en-US" dirty="0"/>
              <a:t>- </a:t>
            </a:r>
            <a:r>
              <a:rPr lang="en-US" dirty="0" err="1"/>
              <a:t>Quá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xâm</a:t>
            </a:r>
            <a:r>
              <a:rPr lang="en-US" dirty="0"/>
              <a:t> </a:t>
            </a:r>
            <a:r>
              <a:rPr lang="en-US" dirty="0" err="1"/>
              <a:t>lược</a:t>
            </a:r>
            <a:r>
              <a:rPr lang="en-US" dirty="0"/>
              <a:t> </a:t>
            </a:r>
            <a:r>
              <a:rPr lang="en-US" dirty="0" err="1"/>
              <a:t>Ấn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:</a:t>
            </a:r>
          </a:p>
          <a:p>
            <a:r>
              <a:rPr lang="en-US" dirty="0"/>
              <a:t>+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kỉ</a:t>
            </a:r>
            <a:r>
              <a:rPr lang="en-US" dirty="0"/>
              <a:t> XVII,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Tây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yếu</a:t>
            </a:r>
            <a:r>
              <a:rPr lang="en-US" dirty="0"/>
              <a:t> </a:t>
            </a:r>
            <a:r>
              <a:rPr lang="en-US" dirty="0" err="1"/>
              <a:t>Anh</a:t>
            </a:r>
            <a:r>
              <a:rPr lang="en-US" dirty="0"/>
              <a:t> –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đua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xâm</a:t>
            </a:r>
            <a:r>
              <a:rPr lang="en-US" dirty="0"/>
              <a:t> </a:t>
            </a:r>
            <a:r>
              <a:rPr lang="en-US" dirty="0" err="1"/>
              <a:t>lược</a:t>
            </a:r>
            <a:r>
              <a:rPr lang="en-US" dirty="0"/>
              <a:t>.</a:t>
            </a:r>
          </a:p>
          <a:p>
            <a:r>
              <a:rPr lang="en-US" dirty="0"/>
              <a:t>+ </a:t>
            </a:r>
            <a:r>
              <a:rPr lang="en-US" dirty="0" err="1"/>
              <a:t>Giữa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kỉ</a:t>
            </a:r>
            <a:r>
              <a:rPr lang="en-US" dirty="0"/>
              <a:t> XIX </a:t>
            </a:r>
            <a:r>
              <a:rPr lang="en-US" dirty="0" err="1"/>
              <a:t>Anh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xâm</a:t>
            </a:r>
            <a:r>
              <a:rPr lang="en-US" dirty="0"/>
              <a:t> </a:t>
            </a:r>
            <a:r>
              <a:rPr lang="en-US" dirty="0" err="1"/>
              <a:t>lược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ách</a:t>
            </a:r>
            <a:r>
              <a:rPr lang="en-US" dirty="0"/>
              <a:t> </a:t>
            </a:r>
            <a:r>
              <a:rPr lang="en-US" dirty="0" err="1"/>
              <a:t>cai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Ấn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1887200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TÌNH HÌNH ẤN ĐỘ NỬA SAU THẾ KỈ XIX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99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7291"/>
            <a:ext cx="8077200" cy="59525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2005" y="6219855"/>
            <a:ext cx="83305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1877, NỮ HOÀNG VICTORIA TRỞ THÀNH  NỮ HOÀNG ẤN ĐỘ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165" y="1994484"/>
            <a:ext cx="3277577" cy="462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7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4153316"/>
            <a:ext cx="3276600" cy="270468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Cloud Callout 4"/>
          <p:cNvSpPr/>
          <p:nvPr/>
        </p:nvSpPr>
        <p:spPr>
          <a:xfrm>
            <a:off x="5410200" y="152400"/>
            <a:ext cx="6324600" cy="2895600"/>
          </a:xfrm>
          <a:prstGeom prst="cloudCallout">
            <a:avLst>
              <a:gd name="adj1" fmla="val 22653"/>
              <a:gd name="adj2" fmla="val 89347"/>
            </a:avLst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AA3731-712B-43D0-A13C-14B404EB3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0"/>
            <a:ext cx="5718495" cy="445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6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4" name="Picture 10" descr="Cover">
            <a:extLst>
              <a:ext uri="{FF2B5EF4-FFF2-40B4-BE49-F238E27FC236}">
                <a16:creationId xmlns:a16="http://schemas.microsoft.com/office/drawing/2014/main" id="{E732429D-B86A-4B69-9A22-F4FE1E7B2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298" y="5509260"/>
            <a:ext cx="2546152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>
            <a:extLst>
              <a:ext uri="{FF2B5EF4-FFF2-40B4-BE49-F238E27FC236}">
                <a16:creationId xmlns:a16="http://schemas.microsoft.com/office/drawing/2014/main" id="{BFDB3AD3-4804-42C1-AA0A-4417C97DF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690" y="2415185"/>
            <a:ext cx="4492726" cy="442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>
            <a:extLst>
              <a:ext uri="{FF2B5EF4-FFF2-40B4-BE49-F238E27FC236}">
                <a16:creationId xmlns:a16="http://schemas.microsoft.com/office/drawing/2014/main" id="{8806A302-FDF4-40A8-8447-71B831BAC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863" y="2834641"/>
            <a:ext cx="4155977" cy="82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>
            <a:extLst>
              <a:ext uri="{FF2B5EF4-FFF2-40B4-BE49-F238E27FC236}">
                <a16:creationId xmlns:a16="http://schemas.microsoft.com/office/drawing/2014/main" id="{0DFDBE16-3A72-4EB7-9FAA-CEC4B3A45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690" y="2537461"/>
            <a:ext cx="6266819" cy="184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>
            <a:extLst>
              <a:ext uri="{FF2B5EF4-FFF2-40B4-BE49-F238E27FC236}">
                <a16:creationId xmlns:a16="http://schemas.microsoft.com/office/drawing/2014/main" id="{B0C3D40E-9435-46EB-834E-F3A3ADE12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750" y="382906"/>
            <a:ext cx="3753521" cy="82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>
            <a:extLst>
              <a:ext uri="{FF2B5EF4-FFF2-40B4-BE49-F238E27FC236}">
                <a16:creationId xmlns:a16="http://schemas.microsoft.com/office/drawing/2014/main" id="{DCCB59C6-1EA0-483D-89F7-1A8077015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421" y="531496"/>
            <a:ext cx="3024583" cy="400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>
            <a:extLst>
              <a:ext uri="{FF2B5EF4-FFF2-40B4-BE49-F238E27FC236}">
                <a16:creationId xmlns:a16="http://schemas.microsoft.com/office/drawing/2014/main" id="{83E40266-E1AC-4F87-96A2-020F195DD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" y="2415185"/>
            <a:ext cx="3841816" cy="27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Terminator 8"/>
          <p:cNvSpPr/>
          <p:nvPr/>
        </p:nvSpPr>
        <p:spPr>
          <a:xfrm>
            <a:off x="1872803" y="930842"/>
            <a:ext cx="2103120" cy="1066800"/>
          </a:xfrm>
          <a:prstGeom prst="flowChartTermina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2560" y="2971800"/>
            <a:ext cx="10454640" cy="1544792"/>
          </a:xfrm>
        </p:spPr>
        <p:txBody>
          <a:bodyPr>
            <a:normAutofit/>
          </a:bodyPr>
          <a:lstStyle/>
          <a:p>
            <a:r>
              <a:rPr lang="en-US" dirty="0"/>
              <a:t>+ </a:t>
            </a:r>
            <a:r>
              <a:rPr lang="en-US" dirty="0" err="1"/>
              <a:t>Kinh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err="1"/>
              <a:t>giảm</a:t>
            </a:r>
            <a:r>
              <a:rPr lang="en-US" dirty="0"/>
              <a:t> </a:t>
            </a:r>
            <a:r>
              <a:rPr lang="en-US" dirty="0" err="1"/>
              <a:t>sút</a:t>
            </a:r>
            <a:r>
              <a:rPr lang="en-US" dirty="0"/>
              <a:t>.</a:t>
            </a:r>
          </a:p>
          <a:p>
            <a:r>
              <a:rPr lang="en-US" dirty="0"/>
              <a:t>+ </a:t>
            </a:r>
            <a:r>
              <a:rPr lang="en-US" dirty="0" err="1"/>
              <a:t>Đời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cực</a:t>
            </a:r>
            <a:r>
              <a:rPr lang="en-US" dirty="0"/>
              <a:t> </a:t>
            </a:r>
            <a:r>
              <a:rPr lang="en-US" dirty="0" err="1"/>
              <a:t>khổ</a:t>
            </a:r>
            <a:r>
              <a:rPr lang="en-US" dirty="0"/>
              <a:t>, </a:t>
            </a:r>
            <a:r>
              <a:rPr lang="en-US" dirty="0" err="1"/>
              <a:t>bần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..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1887200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TÌNH HÌNH ẤN ĐỘ NỬA SAU THẾ KỈ XIX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190875" y="899345"/>
            <a:ext cx="6705600" cy="1112585"/>
          </a:xfrm>
          <a:custGeom>
            <a:avLst/>
            <a:gdLst>
              <a:gd name="connsiteX0" fmla="*/ 40334 w 3005410"/>
              <a:gd name="connsiteY0" fmla="*/ 0 h 914400"/>
              <a:gd name="connsiteX1" fmla="*/ 2429236 w 3005410"/>
              <a:gd name="connsiteY1" fmla="*/ 0 h 914400"/>
              <a:gd name="connsiteX2" fmla="*/ 3005410 w 3005410"/>
              <a:gd name="connsiteY2" fmla="*/ 457200 h 914400"/>
              <a:gd name="connsiteX3" fmla="*/ 2429236 w 3005410"/>
              <a:gd name="connsiteY3" fmla="*/ 914400 h 914400"/>
              <a:gd name="connsiteX4" fmla="*/ 184 w 3005410"/>
              <a:gd name="connsiteY4" fmla="*/ 914400 h 914400"/>
              <a:gd name="connsiteX5" fmla="*/ 0 w 3005410"/>
              <a:gd name="connsiteY5" fmla="*/ 914386 h 914400"/>
              <a:gd name="connsiteX6" fmla="*/ 262210 w 3005410"/>
              <a:gd name="connsiteY6" fmla="*/ 4191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5410" h="914400">
                <a:moveTo>
                  <a:pt x="40334" y="0"/>
                </a:moveTo>
                <a:lnTo>
                  <a:pt x="2429236" y="0"/>
                </a:lnTo>
                <a:cubicBezTo>
                  <a:pt x="2747417" y="0"/>
                  <a:pt x="3005410" y="204682"/>
                  <a:pt x="3005410" y="457200"/>
                </a:cubicBezTo>
                <a:cubicBezTo>
                  <a:pt x="3005410" y="709719"/>
                  <a:pt x="2747417" y="914400"/>
                  <a:pt x="2429236" y="914400"/>
                </a:cubicBezTo>
                <a:lnTo>
                  <a:pt x="184" y="914400"/>
                </a:lnTo>
                <a:lnTo>
                  <a:pt x="0" y="914386"/>
                </a:lnTo>
                <a:lnTo>
                  <a:pt x="262210" y="41910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10" name="Right Triangle 9"/>
          <p:cNvSpPr/>
          <p:nvPr/>
        </p:nvSpPr>
        <p:spPr>
          <a:xfrm rot="13443463">
            <a:off x="3237977" y="1328976"/>
            <a:ext cx="268858" cy="216857"/>
          </a:xfrm>
          <a:prstGeom prst="rtTriangle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72803" y="1309937"/>
            <a:ext cx="1327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 QUẢ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10000" y="1143000"/>
            <a:ext cx="5819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Chính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sách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cai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trị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của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thực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dân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Anh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làm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cho</a:t>
            </a:r>
            <a:r>
              <a:rPr lang="en-US" sz="2400" b="1" dirty="0">
                <a:solidFill>
                  <a:schemeClr val="bg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25920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3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3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build="p" animBg="1"/>
      <p:bldP spid="8" grpId="0" animBg="1"/>
      <p:bldP spid="10" grpId="0" animBg="1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465</Words>
  <Application>Microsoft Office PowerPoint</Application>
  <PresentationFormat>Custom</PresentationFormat>
  <Paragraphs>74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91</cp:revision>
  <dcterms:created xsi:type="dcterms:W3CDTF">2018-08-16T14:34:42Z</dcterms:created>
  <dcterms:modified xsi:type="dcterms:W3CDTF">2022-09-22T04:22:19Z</dcterms:modified>
</cp:coreProperties>
</file>